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>
        <p:scale>
          <a:sx n="102" d="100"/>
          <a:sy n="102" d="100"/>
        </p:scale>
        <p:origin x="-1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B9F6A-4C35-9943-868B-390774A96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077B7-6FB7-6E4B-BEA0-5987079D4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222EE-B445-6D47-95F9-9FF8D5B6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190F9-1786-7442-B060-A9E0E94C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8C926-F1B0-E349-84F9-FA8AB06B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98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E4CE-EA84-9B43-AA3B-7F7D5210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11D31-37A9-E742-8364-44334D90F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6A234-A7D7-0E43-A745-11AA0DBD1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D74A0-E76D-7647-A39C-5E4A5704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9E133-7748-A640-8FCE-93F8CD05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572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0D9DC6-E19F-3A45-959F-888A754B4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5813A-406C-9B46-8C91-E6C155784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4BE21-C078-A345-8A7A-0E859840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46C0B-F073-1C49-8096-C5822A98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21C5C-CEF3-A749-989E-D4004B5A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308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C28D-3408-BF47-98EC-2CB9303B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0B1A-B467-9E4F-900E-9E40A3DA3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F59DE-007F-1A4B-A08B-BFFC56D3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B8511-5EE1-624E-8B72-2627188E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2A9F8-5F92-BB46-9D80-2ADC406E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451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763B-33D1-9748-90EC-0D270978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88C75-7E7C-1B4E-957E-78107064F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C0E76-9838-1E43-9F15-2C8EB556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C2CC-25BA-674B-BC57-B03DCF48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A4B9B-D363-F74C-8D2E-CE9090F0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792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B969-FDB2-F143-BC90-0CF1E522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CF171-BDC8-3F40-9199-7ED63D280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5D4C9-6D96-6948-91F8-645B39046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A2595-24F3-334F-8838-25BB7A8D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D9C8B-2E37-0541-A309-40A43452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3833-39D8-5F4C-A7D2-98BA4EC7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6696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75BD-743B-A046-B40D-C97B6994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F52B3-407B-6D4F-91FA-75A9EF86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E78C3-1228-C54B-A6C5-618CD82A9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24961-6070-FC43-8809-598D8D11F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235D2-E28C-3C45-9340-A81E51C7CC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5A135E-FE69-0A4E-A34F-A3B35A45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7754B-A837-8C41-B664-8B4FC1FB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E5D63-6B9A-B545-A344-969A59D7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008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6B23-B440-1040-9690-7823117D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0750A-D680-B540-9843-51025365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2D7E3-1E31-FE44-A677-DE2ABE9C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C0263-526A-824B-A783-03CB71F7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64205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6D6E0-9684-D041-A441-9B5C42A3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AE622-DF2F-134F-BDD8-CD4589C5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28171-74DB-7044-9452-C6272688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956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ED9F-2FDE-3B44-9D65-348538C3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BAF4C-1040-5049-86E8-180387A32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74EEF-E035-FA42-AFDE-2AC6C817C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BF851-95F1-CB41-9038-96C9E0D5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C333D-CF4D-7145-A481-238D4326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75DA0-91A3-4745-9FDB-544F7D74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546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426-0C6F-8D4E-BB35-9750862A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0CD0C-5F76-B34D-AF7C-804AD8A37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50711-D1F0-9046-822B-053263EFB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34313-1375-9F41-86A3-9BCF3B7D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14B0B-8765-2644-B574-51D3F4808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C4E58-7CD1-844B-82C3-BFA8D3F9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851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12EEB-4C6B-8B4C-AF7B-0A49725BB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2AA7E-B400-A349-83B6-647E35A38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78C9-050C-F94B-9DF5-7ECB651D3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1241E-458C-7540-86A0-CA3727471057}" type="datetimeFigureOut">
              <a:rPr lang="en-IL" smtClean="0"/>
              <a:t>09/05/2022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124DF-DD6D-F94B-8525-63EC30741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627C1-3E43-9141-851D-CC37140C3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01E1-B066-BF40-B546-CC88757DE35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7601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4t/906g4jf90pqfx3dnl3pzthxw0000gn/T/com.microsoft.Word/WebArchiveCopyPasteTempFiles/page1image42832144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5ECD6E-6209-354B-90BC-7E70B8DB619A}"/>
              </a:ext>
            </a:extLst>
          </p:cNvPr>
          <p:cNvSpPr/>
          <p:nvPr/>
        </p:nvSpPr>
        <p:spPr>
          <a:xfrm>
            <a:off x="4222955" y="819559"/>
            <a:ext cx="3746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06BA4-62A3-6C47-BE45-60BB1FAF3549}"/>
              </a:ext>
            </a:extLst>
          </p:cNvPr>
          <p:cNvSpPr/>
          <p:nvPr/>
        </p:nvSpPr>
        <p:spPr>
          <a:xfrm>
            <a:off x="7305166" y="5229226"/>
            <a:ext cx="435409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Khaled </a:t>
            </a:r>
            <a:r>
              <a:rPr lang="en-US" sz="36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Dahly</a:t>
            </a:r>
            <a:br>
              <a:rPr lang="en-US" sz="3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36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Jeries</a:t>
            </a:r>
            <a:r>
              <a:rPr lang="en-US" sz="3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Jubran</a:t>
            </a:r>
            <a:endParaRPr lang="en-US" sz="36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CA896-172C-0E4B-AA6D-792CEC59ED7D}"/>
              </a:ext>
            </a:extLst>
          </p:cNvPr>
          <p:cNvSpPr/>
          <p:nvPr/>
        </p:nvSpPr>
        <p:spPr>
          <a:xfrm>
            <a:off x="1781677" y="2967335"/>
            <a:ext cx="8628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Virtual Synchronous Machine</a:t>
            </a:r>
            <a:endParaRPr lang="en-IL" sz="5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9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DE384-75FF-9849-9C93-E5F1302A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20260" y="-223112"/>
            <a:ext cx="6732432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5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2476D-372C-BE4B-8861-0EBCFF8C3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9" r="9761" b="14353"/>
          <a:stretch/>
        </p:blipFill>
        <p:spPr>
          <a:xfrm>
            <a:off x="6096000" y="1934967"/>
            <a:ext cx="3523989" cy="23617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9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A167-24DD-F44E-9E34-2EDE968BC720}"/>
              </a:ext>
            </a:extLst>
          </p:cNvPr>
          <p:cNvSpPr/>
          <p:nvPr/>
        </p:nvSpPr>
        <p:spPr>
          <a:xfrm>
            <a:off x="838200" y="365125"/>
            <a:ext cx="4848616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cap="none" spc="0" dirty="0">
                <a:ln w="9525">
                  <a:solidFill>
                    <a:schemeClr val="tx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List Of Components: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2D313-AB41-A143-9A0A-AD63B46C919F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GUASCH:</a:t>
            </a:r>
          </a:p>
          <a:p>
            <a:pPr marL="971550" lvl="1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/>
              <a:t>Our main component, the inverter.</a:t>
            </a:r>
          </a:p>
          <a:p>
            <a:pPr marL="971550" lvl="1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/>
              <a:t>Using IGBT</a:t>
            </a:r>
            <a:br>
              <a:rPr lang="en-US" sz="2000" dirty="0"/>
            </a:br>
            <a:endParaRPr lang="en-US" sz="2000" dirty="0"/>
          </a:p>
          <a:p>
            <a:pPr marL="971550" lvl="1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endParaRPr lang="en-US" sz="2000" dirty="0"/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CONTROLLER: </a:t>
            </a:r>
          </a:p>
          <a:p>
            <a:pPr marL="971550" lvl="1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/>
              <a:t>circuit control block.</a:t>
            </a:r>
          </a:p>
          <a:p>
            <a:pPr marL="971550" lvl="1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/>
              <a:t>controls and maintains the circuit using PWM</a:t>
            </a:r>
          </a:p>
          <a:p>
            <a:pPr marL="971550" lvl="1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/>
              <a:t>Contains the algorithms. 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388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838902-5F62-1949-B3A0-940280CB2F19}"/>
              </a:ext>
            </a:extLst>
          </p:cNvPr>
          <p:cNvSpPr txBox="1"/>
          <p:nvPr/>
        </p:nvSpPr>
        <p:spPr>
          <a:xfrm>
            <a:off x="4635591" y="647178"/>
            <a:ext cx="6586489" cy="3785419"/>
          </a:xfrm>
          <a:prstGeom prst="rect">
            <a:avLst/>
          </a:prstGeom>
          <a:solidFill>
            <a:schemeClr val="bg1">
              <a:alpha val="28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LCL filter: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Used to get a more clear signal.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Designed and value picked by the other students team in the project.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Sensors: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Voltage and current sensors placed before and on the capacitor in LCL circuit.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Connected to the controller</a:t>
            </a:r>
          </a:p>
        </p:txBody>
      </p:sp>
      <p:pic>
        <p:nvPicPr>
          <p:cNvPr id="11" name="Picture 10" descr="Electronics protoboard">
            <a:extLst>
              <a:ext uri="{FF2B5EF4-FFF2-40B4-BE49-F238E27FC236}">
                <a16:creationId xmlns:a16="http://schemas.microsoft.com/office/drawing/2014/main" id="{B796BBB4-2FEC-FC44-A183-0B3484EB6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8" r="44442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E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0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8F364F-EB3E-3249-83CD-CA55BB977AC4}"/>
              </a:ext>
            </a:extLst>
          </p:cNvPr>
          <p:cNvSpPr txBox="1"/>
          <p:nvPr/>
        </p:nvSpPr>
        <p:spPr>
          <a:xfrm>
            <a:off x="350729" y="363255"/>
            <a:ext cx="10446707" cy="5909310"/>
          </a:xfrm>
          <a:prstGeom prst="rect">
            <a:avLst/>
          </a:prstGeom>
          <a:solidFill>
            <a:schemeClr val="bg1">
              <a:alpha val="28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b="1" dirty="0"/>
              <a:t>RELAYS:</a:t>
            </a:r>
            <a:r>
              <a:rPr lang="en-IL" dirty="0"/>
              <a:t> in the circuit we can find relays in 4 places: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b="1" dirty="0"/>
              <a:t>Manual (rotary) switch:</a:t>
            </a:r>
            <a:r>
              <a:rPr lang="en-IL" dirty="0"/>
              <a:t> the grid is connected to the precharge-HV circuit using the </a:t>
            </a:r>
            <a:r>
              <a:rPr lang="en-IL" u="sng" dirty="0"/>
              <a:t>manual switch</a:t>
            </a:r>
            <a:r>
              <a:rPr lang="en-IL" dirty="0"/>
              <a:t> as seen in the circuit diagram. </a:t>
            </a:r>
            <a:r>
              <a:rPr lang="en-US" dirty="0"/>
              <a:t>T</a:t>
            </a:r>
            <a:r>
              <a:rPr lang="en-IL" dirty="0"/>
              <a:t>his is our main connector.</a:t>
            </a:r>
            <a:br>
              <a:rPr lang="en-IL" dirty="0"/>
            </a:br>
            <a:r>
              <a:rPr lang="en-IL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b="1" dirty="0"/>
              <a:t>Power supply switch:</a:t>
            </a:r>
            <a:r>
              <a:rPr lang="en-IL" dirty="0"/>
              <a:t> We placed </a:t>
            </a:r>
            <a:r>
              <a:rPr lang="en-IL" u="sng" dirty="0"/>
              <a:t>one phase power relay</a:t>
            </a:r>
            <a:r>
              <a:rPr lang="en-IL" dirty="0"/>
              <a:t> connecting the grid with the 15[V] auxiliariy power supply.</a:t>
            </a:r>
            <a:br>
              <a:rPr lang="en-IL" dirty="0"/>
            </a:br>
            <a:endParaRPr lang="en-I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b="1" dirty="0"/>
              <a:t>Prechage – HV circuit: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L" b="1" dirty="0"/>
              <a:t>Precharge:</a:t>
            </a:r>
            <a:r>
              <a:rPr lang="en-IL" dirty="0"/>
              <a:t> we used </a:t>
            </a:r>
            <a:r>
              <a:rPr lang="en-IL" i="1" u="sng" dirty="0"/>
              <a:t>soft start relay</a:t>
            </a:r>
            <a:r>
              <a:rPr lang="en-IL" dirty="0"/>
              <a:t> in precharge line, that controls the current going through to the circuit.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L" b="1" dirty="0"/>
              <a:t>HV:</a:t>
            </a:r>
            <a:r>
              <a:rPr lang="en-IL" dirty="0"/>
              <a:t> in High-Voltage circuit we need </a:t>
            </a:r>
            <a:r>
              <a:rPr lang="en-IL" u="sng" dirty="0"/>
              <a:t>circuit breaker</a:t>
            </a:r>
            <a:r>
              <a:rPr lang="en-IL" dirty="0"/>
              <a:t> which disconnect the circuit in-case of a limit-exceding values of voltage/current.</a:t>
            </a:r>
            <a:br>
              <a:rPr lang="en-IL" dirty="0"/>
            </a:br>
            <a:br>
              <a:rPr lang="en-IL" dirty="0"/>
            </a:br>
            <a:endParaRPr lang="en-IL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L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L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L" dirty="0"/>
          </a:p>
          <a:p>
            <a:pPr lvl="2"/>
            <a:endParaRPr lang="en-IL" dirty="0"/>
          </a:p>
          <a:p>
            <a:pPr lvl="2"/>
            <a:endParaRPr lang="en-IL" dirty="0"/>
          </a:p>
          <a:p>
            <a:pPr lvl="2"/>
            <a:endParaRPr lang="en-IL" dirty="0"/>
          </a:p>
          <a:p>
            <a:pPr lvl="2"/>
            <a:endParaRPr lang="en-IL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B27AE59A-9C7C-1E4D-9B1B-5384C5EA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553" y="3554260"/>
            <a:ext cx="3721647" cy="260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3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69E2-E1DE-A544-B27D-F901F48E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024" y="269994"/>
            <a:ext cx="8698282" cy="1134911"/>
          </a:xfrm>
        </p:spPr>
        <p:txBody>
          <a:bodyPr/>
          <a:lstStyle/>
          <a:p>
            <a:pPr algn="ctr"/>
            <a:r>
              <a:rPr lang="en-IL" dirty="0">
                <a:solidFill>
                  <a:schemeClr val="bg1"/>
                </a:solidFill>
              </a:rPr>
              <a:t>State Machine Diagram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A967F337-1624-4E40-9AF7-36F04E396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4905"/>
            <a:ext cx="9505930" cy="4897318"/>
          </a:xfrm>
        </p:spPr>
      </p:pic>
    </p:spTree>
    <p:extLst>
      <p:ext uri="{BB962C8B-B14F-4D97-AF65-F5344CB8AC3E}">
        <p14:creationId xmlns:p14="http://schemas.microsoft.com/office/powerpoint/2010/main" val="328462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63E790A-7213-E240-A071-3EF7AA8D350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89809" y="-1994406"/>
            <a:ext cx="165937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pic>
        <p:nvPicPr>
          <p:cNvPr id="2049" name="Picture 24" descr="page1image42832144">
            <a:extLst>
              <a:ext uri="{FF2B5EF4-FFF2-40B4-BE49-F238E27FC236}">
                <a16:creationId xmlns:a16="http://schemas.microsoft.com/office/drawing/2014/main" id="{A7454078-34F3-5649-A697-78D1DEAB8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" t="3812" r="3632" b="2573"/>
          <a:stretch>
            <a:fillRect/>
          </a:stretch>
        </p:blipFill>
        <p:spPr bwMode="auto">
          <a:xfrm rot="16200000">
            <a:off x="3276244" y="-1877550"/>
            <a:ext cx="5271979" cy="1061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77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1AC8700-BA81-6B4E-B5B3-29CEBBBB3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234" y="1253331"/>
            <a:ext cx="5039638" cy="5028415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239BBE4-D76F-0047-BE9D-9C790984B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3331"/>
            <a:ext cx="5039638" cy="50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2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E5FCAE6-808C-0040-B7B6-4F114290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35" y="1014870"/>
            <a:ext cx="6286961" cy="4571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B3B7C-D099-AB41-840B-073753BA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0" y="914661"/>
            <a:ext cx="4716397" cy="476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213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Machine Diagram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Khalid Dahly</dc:creator>
  <cp:lastModifiedBy>Khalid Dahly</cp:lastModifiedBy>
  <cp:revision>2</cp:revision>
  <dcterms:created xsi:type="dcterms:W3CDTF">2022-05-09T09:40:17Z</dcterms:created>
  <dcterms:modified xsi:type="dcterms:W3CDTF">2022-05-09T11:28:28Z</dcterms:modified>
</cp:coreProperties>
</file>